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el en object" type="obj">
  <p:cSld name="OBJECT">
    <p:spTree>
      <p:nvGrpSpPr>
        <p:cNvPr id="20" name="Shape 20"/>
        <p:cNvGrpSpPr/>
        <p:nvPr/>
      </p:nvGrpSpPr>
      <p:grpSpPr>
        <a:xfrm>
          <a:off x="0" y="0"/>
          <a:ext cx="0" cy="0"/>
          <a:chOff x="0" y="0"/>
          <a:chExt cx="0" cy="0"/>
        </a:xfrm>
      </p:grpSpPr>
      <p:sp>
        <p:nvSpPr>
          <p:cNvPr id="21" name="Google Shape;21;p2"/>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lvl1pPr indent="-342900" lvl="0" marL="457200" algn="l">
              <a:lnSpc>
                <a:spcPct val="95000"/>
              </a:lnSpc>
              <a:spcBef>
                <a:spcPts val="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eldia" showMasterSp="0" type="title">
  <p:cSld name="TITLE">
    <p:spTree>
      <p:nvGrpSpPr>
        <p:cNvPr id="23" name="Shape 23"/>
        <p:cNvGrpSpPr/>
        <p:nvPr/>
      </p:nvGrpSpPr>
      <p:grpSpPr>
        <a:xfrm>
          <a:off x="0" y="0"/>
          <a:ext cx="0" cy="0"/>
          <a:chOff x="0" y="0"/>
          <a:chExt cx="0" cy="0"/>
        </a:xfrm>
      </p:grpSpPr>
      <p:sp>
        <p:nvSpPr>
          <p:cNvPr id="24" name="Google Shape;24;p3"/>
          <p:cNvSpPr/>
          <p:nvPr/>
        </p:nvSpPr>
        <p:spPr>
          <a:xfrm>
            <a:off x="0" y="5060950"/>
            <a:ext cx="8777288" cy="1435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pic>
        <p:nvPicPr>
          <p:cNvPr id="25" name="Google Shape;25;p3"/>
          <p:cNvPicPr preferRelativeResize="0"/>
          <p:nvPr/>
        </p:nvPicPr>
        <p:blipFill rotWithShape="1">
          <a:blip r:embed="rId2">
            <a:alphaModFix/>
          </a:blip>
          <a:srcRect b="0" l="0" r="0" t="0"/>
          <a:stretch/>
        </p:blipFill>
        <p:spPr>
          <a:xfrm>
            <a:off x="539750" y="5229225"/>
            <a:ext cx="2879725" cy="1138238"/>
          </a:xfrm>
          <a:prstGeom prst="rect">
            <a:avLst/>
          </a:prstGeom>
          <a:noFill/>
          <a:ln>
            <a:noFill/>
          </a:ln>
        </p:spPr>
      </p:pic>
      <p:sp>
        <p:nvSpPr>
          <p:cNvPr id="26" name="Google Shape;26;p3"/>
          <p:cNvSpPr/>
          <p:nvPr/>
        </p:nvSpPr>
        <p:spPr>
          <a:xfrm>
            <a:off x="0" y="0"/>
            <a:ext cx="9144000" cy="4340225"/>
          </a:xfrm>
          <a:prstGeom prst="rect">
            <a:avLst/>
          </a:prstGeom>
          <a:solidFill>
            <a:srgbClr val="0C2577"/>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 name="Google Shape;27;p3"/>
          <p:cNvSpPr/>
          <p:nvPr/>
        </p:nvSpPr>
        <p:spPr>
          <a:xfrm>
            <a:off x="8653463" y="6594475"/>
            <a:ext cx="73025" cy="260350"/>
          </a:xfrm>
          <a:prstGeom prst="rect">
            <a:avLst/>
          </a:prstGeom>
          <a:solidFill>
            <a:srgbClr val="0C2577"/>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28" name="Google Shape;28;p3"/>
          <p:cNvSpPr/>
          <p:nvPr/>
        </p:nvSpPr>
        <p:spPr>
          <a:xfrm>
            <a:off x="4787900" y="6789738"/>
            <a:ext cx="3887788" cy="69850"/>
          </a:xfrm>
          <a:prstGeom prst="rect">
            <a:avLst/>
          </a:prstGeom>
          <a:solidFill>
            <a:srgbClr val="0C2577"/>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grpSp>
        <p:nvGrpSpPr>
          <p:cNvPr id="29" name="Google Shape;29;p3"/>
          <p:cNvGrpSpPr/>
          <p:nvPr/>
        </p:nvGrpSpPr>
        <p:grpSpPr>
          <a:xfrm>
            <a:off x="0" y="4335463"/>
            <a:ext cx="9145588" cy="2522537"/>
            <a:chOff x="0" y="2731"/>
            <a:chExt cx="5761" cy="1589"/>
          </a:xfrm>
        </p:grpSpPr>
        <p:grpSp>
          <p:nvGrpSpPr>
            <p:cNvPr id="30" name="Google Shape;30;p3"/>
            <p:cNvGrpSpPr/>
            <p:nvPr/>
          </p:nvGrpSpPr>
          <p:grpSpPr>
            <a:xfrm>
              <a:off x="0" y="4093"/>
              <a:ext cx="5535" cy="227"/>
              <a:chOff x="0" y="4093"/>
              <a:chExt cx="5535" cy="227"/>
            </a:xfrm>
          </p:grpSpPr>
          <p:sp>
            <p:nvSpPr>
              <p:cNvPr id="31" name="Google Shape;31;p3"/>
              <p:cNvSpPr/>
              <p:nvPr/>
            </p:nvSpPr>
            <p:spPr>
              <a:xfrm>
                <a:off x="0" y="4093"/>
                <a:ext cx="5535" cy="227"/>
              </a:xfrm>
              <a:prstGeom prst="rect">
                <a:avLst/>
              </a:prstGeom>
              <a:solidFill>
                <a:srgbClr val="0C2577"/>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32" name="Google Shape;32;p3"/>
              <p:cNvSpPr txBox="1"/>
              <p:nvPr/>
            </p:nvSpPr>
            <p:spPr>
              <a:xfrm>
                <a:off x="2807" y="4112"/>
                <a:ext cx="2722" cy="20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i="0" lang="nl-NL" sz="1500" u="none" cap="none" strike="noStrike">
                    <a:solidFill>
                      <a:schemeClr val="lt1"/>
                    </a:solidFill>
                    <a:latin typeface="Arial"/>
                    <a:ea typeface="Arial"/>
                    <a:cs typeface="Arial"/>
                    <a:sym typeface="Arial"/>
                  </a:rPr>
                  <a:t>Leiden University. The university to discover.</a:t>
                </a:r>
                <a:endParaRPr/>
              </a:p>
            </p:txBody>
          </p:sp>
        </p:grpSp>
        <p:grpSp>
          <p:nvGrpSpPr>
            <p:cNvPr id="33" name="Google Shape;33;p3"/>
            <p:cNvGrpSpPr/>
            <p:nvPr/>
          </p:nvGrpSpPr>
          <p:grpSpPr>
            <a:xfrm>
              <a:off x="5533" y="2731"/>
              <a:ext cx="228" cy="1589"/>
              <a:chOff x="5533" y="2731"/>
              <a:chExt cx="228" cy="1589"/>
            </a:xfrm>
          </p:grpSpPr>
          <p:sp>
            <p:nvSpPr>
              <p:cNvPr id="34" name="Google Shape;34;p3"/>
              <p:cNvSpPr/>
              <p:nvPr/>
            </p:nvSpPr>
            <p:spPr>
              <a:xfrm>
                <a:off x="5534" y="2731"/>
                <a:ext cx="227" cy="227"/>
              </a:xfrm>
              <a:prstGeom prst="rect">
                <a:avLst/>
              </a:prstGeom>
              <a:solidFill>
                <a:srgbClr val="007A45"/>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35" name="Google Shape;35;p3"/>
              <p:cNvSpPr/>
              <p:nvPr/>
            </p:nvSpPr>
            <p:spPr>
              <a:xfrm>
                <a:off x="5534" y="2957"/>
                <a:ext cx="227" cy="227"/>
              </a:xfrm>
              <a:prstGeom prst="rect">
                <a:avLst/>
              </a:prstGeom>
              <a:solidFill>
                <a:srgbClr val="EB7D1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36" name="Google Shape;36;p3"/>
              <p:cNvSpPr/>
              <p:nvPr/>
            </p:nvSpPr>
            <p:spPr>
              <a:xfrm>
                <a:off x="5533" y="3185"/>
                <a:ext cx="227" cy="227"/>
              </a:xfrm>
              <a:prstGeom prst="rect">
                <a:avLst/>
              </a:prstGeom>
              <a:solidFill>
                <a:srgbClr val="D4D700"/>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37" name="Google Shape;37;p3"/>
              <p:cNvSpPr/>
              <p:nvPr/>
            </p:nvSpPr>
            <p:spPr>
              <a:xfrm>
                <a:off x="5533" y="3639"/>
                <a:ext cx="227" cy="227"/>
              </a:xfrm>
              <a:prstGeom prst="rect">
                <a:avLst/>
              </a:prstGeom>
              <a:solidFill>
                <a:srgbClr val="A6006A"/>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38" name="Google Shape;38;p3"/>
              <p:cNvSpPr/>
              <p:nvPr/>
            </p:nvSpPr>
            <p:spPr>
              <a:xfrm>
                <a:off x="5533" y="3866"/>
                <a:ext cx="227" cy="227"/>
              </a:xfrm>
              <a:prstGeom prst="rect">
                <a:avLst/>
              </a:prstGeom>
              <a:solidFill>
                <a:srgbClr val="DC002E"/>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39" name="Google Shape;39;p3"/>
              <p:cNvSpPr/>
              <p:nvPr/>
            </p:nvSpPr>
            <p:spPr>
              <a:xfrm>
                <a:off x="5533" y="4093"/>
                <a:ext cx="227" cy="227"/>
              </a:xfrm>
              <a:prstGeom prst="rect">
                <a:avLst/>
              </a:prstGeom>
              <a:solidFill>
                <a:srgbClr val="5692C9"/>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40" name="Google Shape;40;p3"/>
              <p:cNvSpPr/>
              <p:nvPr/>
            </p:nvSpPr>
            <p:spPr>
              <a:xfrm>
                <a:off x="5533" y="3412"/>
                <a:ext cx="227" cy="227"/>
              </a:xfrm>
              <a:prstGeom prst="rect">
                <a:avLst/>
              </a:prstGeom>
              <a:solidFill>
                <a:srgbClr val="0092A7"/>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grpSp>
      </p:grpSp>
      <p:sp>
        <p:nvSpPr>
          <p:cNvPr id="41" name="Google Shape;41;p3"/>
          <p:cNvSpPr txBox="1"/>
          <p:nvPr>
            <p:ph idx="1" type="subTitle"/>
          </p:nvPr>
        </p:nvSpPr>
        <p:spPr>
          <a:xfrm>
            <a:off x="468313" y="4508500"/>
            <a:ext cx="5472112" cy="360363"/>
          </a:xfrm>
          <a:prstGeom prst="rect">
            <a:avLst/>
          </a:prstGeom>
          <a:noFill/>
          <a:ln>
            <a:noFill/>
          </a:ln>
        </p:spPr>
        <p:txBody>
          <a:bodyPr anchorCtr="0" anchor="t" bIns="45700" lIns="91425" spcFirstLastPara="1" rIns="91425" wrap="square" tIns="45700">
            <a:noAutofit/>
          </a:bodyPr>
          <a:lstStyle>
            <a:lvl1pPr lvl="0" algn="l">
              <a:lnSpc>
                <a:spcPct val="95000"/>
              </a:lnSpc>
              <a:spcBef>
                <a:spcPts val="0"/>
              </a:spcBef>
              <a:spcAft>
                <a:spcPts val="0"/>
              </a:spcAft>
              <a:buClr>
                <a:schemeClr val="lt1"/>
              </a:buClr>
              <a:buSzPts val="2000"/>
              <a:buFont typeface="Arial"/>
              <a:buNone/>
              <a:defRPr sz="2000"/>
            </a:lvl1pPr>
            <a:lvl2pPr lvl="1" algn="l">
              <a:spcBef>
                <a:spcPts val="360"/>
              </a:spcBef>
              <a:spcAft>
                <a:spcPts val="0"/>
              </a:spcAft>
              <a:buClr>
                <a:schemeClr val="lt1"/>
              </a:buClr>
              <a:buSzPts val="1800"/>
              <a:buChar char="-"/>
              <a:defRPr/>
            </a:lvl2pPr>
            <a:lvl3pPr lvl="2" algn="l">
              <a:spcBef>
                <a:spcPts val="360"/>
              </a:spcBef>
              <a:spcAft>
                <a:spcPts val="0"/>
              </a:spcAft>
              <a:buClr>
                <a:schemeClr val="dk1"/>
              </a:buClr>
              <a:buSzPts val="1800"/>
              <a:buChar char="•"/>
              <a:defRPr/>
            </a:lvl3pPr>
            <a:lvl4pPr lvl="3" algn="l">
              <a:spcBef>
                <a:spcPts val="360"/>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2" name="Google Shape;42;p3"/>
          <p:cNvSpPr txBox="1"/>
          <p:nvPr>
            <p:ph type="ctrTitle"/>
          </p:nvPr>
        </p:nvSpPr>
        <p:spPr>
          <a:xfrm>
            <a:off x="611188" y="1268413"/>
            <a:ext cx="7916862" cy="143986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
          <p:cNvSpPr txBox="1"/>
          <p:nvPr>
            <p:ph idx="10" type="dt"/>
          </p:nvPr>
        </p:nvSpPr>
        <p:spPr>
          <a:xfrm>
            <a:off x="6084888" y="4511675"/>
            <a:ext cx="2613025" cy="3556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20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20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20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20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20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20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20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20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20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ekop" type="secHead">
  <p:cSld name="SECTION_HEADER">
    <p:spTree>
      <p:nvGrpSpPr>
        <p:cNvPr id="44" name="Shape 44"/>
        <p:cNvGrpSpPr/>
        <p:nvPr/>
      </p:nvGrpSpPr>
      <p:grpSpPr>
        <a:xfrm>
          <a:off x="0" y="0"/>
          <a:ext cx="0" cy="0"/>
          <a:chOff x="0" y="0"/>
          <a:chExt cx="0" cy="0"/>
        </a:xfrm>
      </p:grpSpPr>
      <p:sp>
        <p:nvSpPr>
          <p:cNvPr id="45" name="Google Shape;45;p4"/>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6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4"/>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5000"/>
              </a:lnSpc>
              <a:spcBef>
                <a:spcPts val="0"/>
              </a:spcBef>
              <a:spcAft>
                <a:spcPts val="0"/>
              </a:spcAft>
              <a:buClr>
                <a:schemeClr val="lt1"/>
              </a:buClr>
              <a:buSzPts val="2400"/>
              <a:buNone/>
              <a:defRPr sz="2400"/>
            </a:lvl1pPr>
            <a:lvl2pPr indent="-228600" lvl="1" marL="914400" algn="l">
              <a:spcBef>
                <a:spcPts val="400"/>
              </a:spcBef>
              <a:spcAft>
                <a:spcPts val="0"/>
              </a:spcAft>
              <a:buClr>
                <a:schemeClr val="lt1"/>
              </a:buClr>
              <a:buSzPts val="2000"/>
              <a:buNone/>
              <a:defRPr sz="2000"/>
            </a:lvl2pPr>
            <a:lvl3pPr indent="-228600" lvl="2" marL="1371600" algn="l">
              <a:spcBef>
                <a:spcPts val="360"/>
              </a:spcBef>
              <a:spcAft>
                <a:spcPts val="0"/>
              </a:spcAft>
              <a:buClr>
                <a:schemeClr val="dk1"/>
              </a:buClr>
              <a:buSzPts val="1800"/>
              <a:buFont typeface="Arial"/>
              <a:buNone/>
              <a:defRPr sz="1800"/>
            </a:lvl3pPr>
            <a:lvl4pPr indent="-228600" lvl="3" marL="1828800" algn="l">
              <a:spcBef>
                <a:spcPts val="320"/>
              </a:spcBef>
              <a:spcAft>
                <a:spcPts val="0"/>
              </a:spcAft>
              <a:buClr>
                <a:schemeClr val="dk1"/>
              </a:buClr>
              <a:buSzPts val="1600"/>
              <a:buFont typeface="Arial"/>
              <a:buNone/>
              <a:defRPr sz="1600"/>
            </a:lvl4pPr>
            <a:lvl5pPr indent="-228600" lvl="4" marL="2286000" algn="l">
              <a:spcBef>
                <a:spcPts val="320"/>
              </a:spcBef>
              <a:spcAft>
                <a:spcPts val="0"/>
              </a:spcAft>
              <a:buClr>
                <a:schemeClr val="dk1"/>
              </a:buClr>
              <a:buSzPts val="1600"/>
              <a:buFont typeface="Arial"/>
              <a:buNone/>
              <a:defRPr sz="1600"/>
            </a:lvl5pPr>
            <a:lvl6pPr indent="-228600" lvl="5" marL="2743200" algn="l">
              <a:lnSpc>
                <a:spcPct val="90000"/>
              </a:lnSpc>
              <a:spcBef>
                <a:spcPts val="500"/>
              </a:spcBef>
              <a:spcAft>
                <a:spcPts val="0"/>
              </a:spcAft>
              <a:buClr>
                <a:schemeClr val="dk1"/>
              </a:buClr>
              <a:buSzPts val="1600"/>
              <a:buNone/>
              <a:defRPr sz="1600"/>
            </a:lvl6pPr>
            <a:lvl7pPr indent="-228600" lvl="6" marL="3200400" algn="l">
              <a:lnSpc>
                <a:spcPct val="90000"/>
              </a:lnSpc>
              <a:spcBef>
                <a:spcPts val="500"/>
              </a:spcBef>
              <a:spcAft>
                <a:spcPts val="0"/>
              </a:spcAft>
              <a:buClr>
                <a:schemeClr val="dk1"/>
              </a:buClr>
              <a:buSzPts val="1600"/>
              <a:buNone/>
              <a:defRPr sz="1600"/>
            </a:lvl7pPr>
            <a:lvl8pPr indent="-228600" lvl="7" marL="3657600" algn="l">
              <a:lnSpc>
                <a:spcPct val="90000"/>
              </a:lnSpc>
              <a:spcBef>
                <a:spcPts val="500"/>
              </a:spcBef>
              <a:spcAft>
                <a:spcPts val="0"/>
              </a:spcAft>
              <a:buClr>
                <a:schemeClr val="dk1"/>
              </a:buClr>
              <a:buSzPts val="1600"/>
              <a:buNone/>
              <a:defRPr sz="1600"/>
            </a:lvl8pPr>
            <a:lvl9pPr indent="-228600" lvl="8" marL="4114800" algn="l">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nhoud van twee" type="twoObj">
  <p:cSld name="TWO_OBJECTS">
    <p:spTree>
      <p:nvGrpSpPr>
        <p:cNvPr id="47" name="Shape 47"/>
        <p:cNvGrpSpPr/>
        <p:nvPr/>
      </p:nvGrpSpPr>
      <p:grpSpPr>
        <a:xfrm>
          <a:off x="0" y="0"/>
          <a:ext cx="0" cy="0"/>
          <a:chOff x="0" y="0"/>
          <a:chExt cx="0" cy="0"/>
        </a:xfrm>
      </p:grpSpPr>
      <p:sp>
        <p:nvSpPr>
          <p:cNvPr id="48" name="Google Shape;48;p5"/>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5"/>
          <p:cNvSpPr txBox="1"/>
          <p:nvPr>
            <p:ph idx="1" type="body"/>
          </p:nvPr>
        </p:nvSpPr>
        <p:spPr>
          <a:xfrm>
            <a:off x="468313" y="1268413"/>
            <a:ext cx="3990975" cy="4608512"/>
          </a:xfrm>
          <a:prstGeom prst="rect">
            <a:avLst/>
          </a:prstGeom>
          <a:noFill/>
          <a:ln>
            <a:noFill/>
          </a:ln>
        </p:spPr>
        <p:txBody>
          <a:bodyPr anchorCtr="0" anchor="t" bIns="45700" lIns="91425" spcFirstLastPara="1" rIns="91425" wrap="square" tIns="45700">
            <a:noAutofit/>
          </a:bodyPr>
          <a:lstStyle>
            <a:lvl1pPr indent="-342900" lvl="0" marL="457200" algn="l">
              <a:lnSpc>
                <a:spcPct val="95000"/>
              </a:lnSpc>
              <a:spcBef>
                <a:spcPts val="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5"/>
          <p:cNvSpPr txBox="1"/>
          <p:nvPr>
            <p:ph idx="2" type="body"/>
          </p:nvPr>
        </p:nvSpPr>
        <p:spPr>
          <a:xfrm>
            <a:off x="4611688" y="1268413"/>
            <a:ext cx="3992562" cy="4608512"/>
          </a:xfrm>
          <a:prstGeom prst="rect">
            <a:avLst/>
          </a:prstGeom>
          <a:noFill/>
          <a:ln>
            <a:noFill/>
          </a:ln>
        </p:spPr>
        <p:txBody>
          <a:bodyPr anchorCtr="0" anchor="t" bIns="45700" lIns="91425" spcFirstLastPara="1" rIns="91425" wrap="square" tIns="45700">
            <a:noAutofit/>
          </a:bodyPr>
          <a:lstStyle>
            <a:lvl1pPr indent="-342900" lvl="0" marL="457200" algn="l">
              <a:lnSpc>
                <a:spcPct val="95000"/>
              </a:lnSpc>
              <a:spcBef>
                <a:spcPts val="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gelijking" type="twoTxTwoObj">
  <p:cSld name="TWO_OBJECTS_WITH_TEXT">
    <p:spTree>
      <p:nvGrpSpPr>
        <p:cNvPr id="51" name="Shape 51"/>
        <p:cNvGrpSpPr/>
        <p:nvPr/>
      </p:nvGrpSpPr>
      <p:grpSpPr>
        <a:xfrm>
          <a:off x="0" y="0"/>
          <a:ext cx="0" cy="0"/>
          <a:chOff x="0" y="0"/>
          <a:chExt cx="0" cy="0"/>
        </a:xfrm>
      </p:grpSpPr>
      <p:sp>
        <p:nvSpPr>
          <p:cNvPr id="52" name="Google Shape;52;p6"/>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6"/>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5000"/>
              </a:lnSpc>
              <a:spcBef>
                <a:spcPts val="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6"/>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6"/>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5000"/>
              </a:lnSpc>
              <a:spcBef>
                <a:spcPts val="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lleen titel" type="titleOnly">
  <p:cSld name="TITLE_ONLY">
    <p:spTree>
      <p:nvGrpSpPr>
        <p:cNvPr id="57" name="Shape 57"/>
        <p:cNvGrpSpPr/>
        <p:nvPr/>
      </p:nvGrpSpPr>
      <p:grpSpPr>
        <a:xfrm>
          <a:off x="0" y="0"/>
          <a:ext cx="0" cy="0"/>
          <a:chOff x="0" y="0"/>
          <a:chExt cx="0" cy="0"/>
        </a:xfrm>
      </p:grpSpPr>
      <p:sp>
        <p:nvSpPr>
          <p:cNvPr id="58" name="Google Shape;58;p7"/>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eeg" type="blank">
  <p:cSld name="BLANK">
    <p:spTree>
      <p:nvGrpSpPr>
        <p:cNvPr id="59" name="Shape 5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nhoud met bijschrift" type="objTx">
  <p:cSld name="OBJECT_WITH_CAPTION_TEXT">
    <p:spTree>
      <p:nvGrpSpPr>
        <p:cNvPr id="60" name="Shape 60"/>
        <p:cNvGrpSpPr/>
        <p:nvPr/>
      </p:nvGrpSpPr>
      <p:grpSpPr>
        <a:xfrm>
          <a:off x="0" y="0"/>
          <a:ext cx="0" cy="0"/>
          <a:chOff x="0" y="0"/>
          <a:chExt cx="0" cy="0"/>
        </a:xfrm>
      </p:grpSpPr>
      <p:sp>
        <p:nvSpPr>
          <p:cNvPr id="61" name="Google Shape;61;p9"/>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5000"/>
              </a:lnSpc>
              <a:spcBef>
                <a:spcPts val="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9"/>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lnSpc>
                <a:spcPct val="95000"/>
              </a:lnSpc>
              <a:spcBef>
                <a:spcPts val="0"/>
              </a:spcBef>
              <a:spcAft>
                <a:spcPts val="0"/>
              </a:spcAft>
              <a:buClr>
                <a:schemeClr val="lt1"/>
              </a:buClr>
              <a:buSzPts val="1600"/>
              <a:buNone/>
              <a:defRPr sz="1600"/>
            </a:lvl1pPr>
            <a:lvl2pPr indent="-228600" lvl="1" marL="914400" algn="l">
              <a:spcBef>
                <a:spcPts val="280"/>
              </a:spcBef>
              <a:spcAft>
                <a:spcPts val="0"/>
              </a:spcAft>
              <a:buClr>
                <a:schemeClr val="lt1"/>
              </a:buClr>
              <a:buSzPts val="1400"/>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fbeelding met bijschrift" type="picTx">
  <p:cSld name="PICTURE_WITH_CAPTION_TEXT">
    <p:spTree>
      <p:nvGrpSpPr>
        <p:cNvPr id="64" name="Shape 64"/>
        <p:cNvGrpSpPr/>
        <p:nvPr/>
      </p:nvGrpSpPr>
      <p:grpSpPr>
        <a:xfrm>
          <a:off x="0" y="0"/>
          <a:ext cx="0" cy="0"/>
          <a:chOff x="0" y="0"/>
          <a:chExt cx="0" cy="0"/>
        </a:xfrm>
      </p:grpSpPr>
      <p:sp>
        <p:nvSpPr>
          <p:cNvPr id="65" name="Google Shape;65;p10"/>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p:nvPr>
            <p:ph idx="2" type="pic"/>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lvl="0" marR="0" rtl="0" algn="l">
              <a:lnSpc>
                <a:spcPct val="95000"/>
              </a:lnSpc>
              <a:spcBef>
                <a:spcPts val="0"/>
              </a:spcBef>
              <a:spcAft>
                <a:spcPts val="0"/>
              </a:spcAft>
              <a:buClr>
                <a:schemeClr val="lt1"/>
              </a:buClr>
              <a:buSzPts val="3200"/>
              <a:buFont typeface="Arial"/>
              <a:buNone/>
              <a:defRPr b="0" i="0" sz="3200" u="none" cap="none" strike="noStrike">
                <a:solidFill>
                  <a:schemeClr val="lt1"/>
                </a:solidFill>
                <a:latin typeface="Arial"/>
                <a:ea typeface="Arial"/>
                <a:cs typeface="Arial"/>
                <a:sym typeface="Arial"/>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67" name="Google Shape;67;p10"/>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lnSpc>
                <a:spcPct val="95000"/>
              </a:lnSpc>
              <a:spcBef>
                <a:spcPts val="0"/>
              </a:spcBef>
              <a:spcAft>
                <a:spcPts val="0"/>
              </a:spcAft>
              <a:buClr>
                <a:schemeClr val="lt1"/>
              </a:buClr>
              <a:buSzPts val="1600"/>
              <a:buNone/>
              <a:defRPr sz="1600"/>
            </a:lvl1pPr>
            <a:lvl2pPr indent="-228600" lvl="1" marL="914400" algn="l">
              <a:spcBef>
                <a:spcPts val="280"/>
              </a:spcBef>
              <a:spcAft>
                <a:spcPts val="0"/>
              </a:spcAft>
              <a:buClr>
                <a:schemeClr val="lt1"/>
              </a:buClr>
              <a:buSzPts val="1400"/>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el en verticale teks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 type="body"/>
          </p:nvPr>
        </p:nvSpPr>
        <p:spPr>
          <a:xfrm rot="5400000">
            <a:off x="2232026" y="-495299"/>
            <a:ext cx="4608512" cy="8135937"/>
          </a:xfrm>
          <a:prstGeom prst="rect">
            <a:avLst/>
          </a:prstGeom>
          <a:noFill/>
          <a:ln>
            <a:noFill/>
          </a:ln>
        </p:spPr>
        <p:txBody>
          <a:bodyPr anchorCtr="0" anchor="t" bIns="45700" lIns="91425" spcFirstLastPara="1" rIns="91425" wrap="square" tIns="45700">
            <a:noAutofit/>
          </a:bodyPr>
          <a:lstStyle>
            <a:lvl1pPr indent="-342900" lvl="0" marL="457200" algn="l">
              <a:lnSpc>
                <a:spcPct val="95000"/>
              </a:lnSpc>
              <a:spcBef>
                <a:spcPts val="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e titel en tekst" type="vertTitleAndTx">
  <p:cSld name="VERTICAL_TITLE_AND_VERTICAL_TEXT">
    <p:spTree>
      <p:nvGrpSpPr>
        <p:cNvPr id="71" name="Shape 71"/>
        <p:cNvGrpSpPr/>
        <p:nvPr/>
      </p:nvGrpSpPr>
      <p:grpSpPr>
        <a:xfrm>
          <a:off x="0" y="0"/>
          <a:ext cx="0" cy="0"/>
          <a:chOff x="0" y="0"/>
          <a:chExt cx="0" cy="0"/>
        </a:xfrm>
      </p:grpSpPr>
      <p:sp>
        <p:nvSpPr>
          <p:cNvPr id="72" name="Google Shape;72;p12"/>
          <p:cNvSpPr txBox="1"/>
          <p:nvPr>
            <p:ph type="title"/>
          </p:nvPr>
        </p:nvSpPr>
        <p:spPr>
          <a:xfrm rot="5400000">
            <a:off x="4815682" y="2088356"/>
            <a:ext cx="5543550" cy="203358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 type="body"/>
          </p:nvPr>
        </p:nvSpPr>
        <p:spPr>
          <a:xfrm rot="5400000">
            <a:off x="671513" y="130175"/>
            <a:ext cx="5543550" cy="5949950"/>
          </a:xfrm>
          <a:prstGeom prst="rect">
            <a:avLst/>
          </a:prstGeom>
          <a:noFill/>
          <a:ln>
            <a:noFill/>
          </a:ln>
        </p:spPr>
        <p:txBody>
          <a:bodyPr anchorCtr="0" anchor="t" bIns="45700" lIns="91425" spcFirstLastPara="1" rIns="91425" wrap="square" tIns="45700">
            <a:noAutofit/>
          </a:bodyPr>
          <a:lstStyle>
            <a:lvl1pPr indent="-342900" lvl="0" marL="457200" algn="l">
              <a:lnSpc>
                <a:spcPct val="95000"/>
              </a:lnSpc>
              <a:spcBef>
                <a:spcPts val="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8592B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4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1" i="0" sz="44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1" i="0" sz="44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1" i="0" sz="44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1" i="0" sz="44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1" i="0" sz="44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1" i="0" sz="44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1" i="0" sz="44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1" i="0" sz="4400" u="none" cap="none" strike="noStrike">
                <a:solidFill>
                  <a:schemeClr val="lt1"/>
                </a:solidFill>
                <a:latin typeface="Arial"/>
                <a:ea typeface="Arial"/>
                <a:cs typeface="Arial"/>
                <a:sym typeface="Arial"/>
              </a:defRPr>
            </a:lvl9pPr>
          </a:lstStyle>
          <a:p/>
        </p:txBody>
      </p:sp>
      <p:sp>
        <p:nvSpPr>
          <p:cNvPr id="7" name="Google Shape;7;p1"/>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5000"/>
              </a:lnSpc>
              <a:spcBef>
                <a:spcPts val="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31800" lvl="1" marL="914400" marR="0" rtl="0" algn="l">
              <a:spcBef>
                <a:spcPts val="64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grpSp>
        <p:nvGrpSpPr>
          <p:cNvPr id="8" name="Google Shape;8;p1"/>
          <p:cNvGrpSpPr/>
          <p:nvPr/>
        </p:nvGrpSpPr>
        <p:grpSpPr>
          <a:xfrm>
            <a:off x="0" y="4335463"/>
            <a:ext cx="9145588" cy="2522537"/>
            <a:chOff x="0" y="2731"/>
            <a:chExt cx="5761" cy="1589"/>
          </a:xfrm>
        </p:grpSpPr>
        <p:grpSp>
          <p:nvGrpSpPr>
            <p:cNvPr id="9" name="Google Shape;9;p1"/>
            <p:cNvGrpSpPr/>
            <p:nvPr/>
          </p:nvGrpSpPr>
          <p:grpSpPr>
            <a:xfrm>
              <a:off x="0" y="4093"/>
              <a:ext cx="5535" cy="227"/>
              <a:chOff x="0" y="4093"/>
              <a:chExt cx="5535" cy="227"/>
            </a:xfrm>
          </p:grpSpPr>
          <p:sp>
            <p:nvSpPr>
              <p:cNvPr id="10" name="Google Shape;10;p1"/>
              <p:cNvSpPr/>
              <p:nvPr/>
            </p:nvSpPr>
            <p:spPr>
              <a:xfrm>
                <a:off x="0" y="4093"/>
                <a:ext cx="5535" cy="227"/>
              </a:xfrm>
              <a:prstGeom prst="rect">
                <a:avLst/>
              </a:prstGeom>
              <a:solidFill>
                <a:srgbClr val="0C2577"/>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11" name="Google Shape;11;p1"/>
              <p:cNvSpPr txBox="1"/>
              <p:nvPr/>
            </p:nvSpPr>
            <p:spPr>
              <a:xfrm>
                <a:off x="2807" y="4112"/>
                <a:ext cx="2722" cy="20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i="0" lang="nl-NL" sz="1500" u="none" cap="none" strike="noStrike">
                    <a:solidFill>
                      <a:schemeClr val="lt1"/>
                    </a:solidFill>
                    <a:latin typeface="Arial"/>
                    <a:ea typeface="Arial"/>
                    <a:cs typeface="Arial"/>
                    <a:sym typeface="Arial"/>
                  </a:rPr>
                  <a:t>Leiden University. The university to discover.</a:t>
                </a:r>
                <a:endParaRPr/>
              </a:p>
            </p:txBody>
          </p:sp>
        </p:grpSp>
        <p:grpSp>
          <p:nvGrpSpPr>
            <p:cNvPr id="12" name="Google Shape;12;p1"/>
            <p:cNvGrpSpPr/>
            <p:nvPr/>
          </p:nvGrpSpPr>
          <p:grpSpPr>
            <a:xfrm>
              <a:off x="5533" y="2731"/>
              <a:ext cx="228" cy="1589"/>
              <a:chOff x="5533" y="2731"/>
              <a:chExt cx="228" cy="1589"/>
            </a:xfrm>
          </p:grpSpPr>
          <p:sp>
            <p:nvSpPr>
              <p:cNvPr id="13" name="Google Shape;13;p1"/>
              <p:cNvSpPr/>
              <p:nvPr/>
            </p:nvSpPr>
            <p:spPr>
              <a:xfrm>
                <a:off x="5534" y="2731"/>
                <a:ext cx="227" cy="227"/>
              </a:xfrm>
              <a:prstGeom prst="rect">
                <a:avLst/>
              </a:prstGeom>
              <a:solidFill>
                <a:srgbClr val="007A45"/>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14" name="Google Shape;14;p1"/>
              <p:cNvSpPr/>
              <p:nvPr/>
            </p:nvSpPr>
            <p:spPr>
              <a:xfrm>
                <a:off x="5534" y="2957"/>
                <a:ext cx="227" cy="227"/>
              </a:xfrm>
              <a:prstGeom prst="rect">
                <a:avLst/>
              </a:prstGeom>
              <a:solidFill>
                <a:srgbClr val="EB7D1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15" name="Google Shape;15;p1"/>
              <p:cNvSpPr/>
              <p:nvPr/>
            </p:nvSpPr>
            <p:spPr>
              <a:xfrm>
                <a:off x="5533" y="3185"/>
                <a:ext cx="227" cy="227"/>
              </a:xfrm>
              <a:prstGeom prst="rect">
                <a:avLst/>
              </a:prstGeom>
              <a:solidFill>
                <a:srgbClr val="D4D700"/>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16" name="Google Shape;16;p1"/>
              <p:cNvSpPr/>
              <p:nvPr/>
            </p:nvSpPr>
            <p:spPr>
              <a:xfrm>
                <a:off x="5533" y="3639"/>
                <a:ext cx="227" cy="227"/>
              </a:xfrm>
              <a:prstGeom prst="rect">
                <a:avLst/>
              </a:prstGeom>
              <a:solidFill>
                <a:srgbClr val="A6006A"/>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17" name="Google Shape;17;p1"/>
              <p:cNvSpPr/>
              <p:nvPr/>
            </p:nvSpPr>
            <p:spPr>
              <a:xfrm>
                <a:off x="5533" y="3866"/>
                <a:ext cx="227" cy="227"/>
              </a:xfrm>
              <a:prstGeom prst="rect">
                <a:avLst/>
              </a:prstGeom>
              <a:solidFill>
                <a:srgbClr val="DC002E"/>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18" name="Google Shape;18;p1"/>
              <p:cNvSpPr/>
              <p:nvPr/>
            </p:nvSpPr>
            <p:spPr>
              <a:xfrm>
                <a:off x="5533" y="4093"/>
                <a:ext cx="227" cy="227"/>
              </a:xfrm>
              <a:prstGeom prst="rect">
                <a:avLst/>
              </a:prstGeom>
              <a:solidFill>
                <a:srgbClr val="5692C9"/>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19" name="Google Shape;19;p1"/>
              <p:cNvSpPr/>
              <p:nvPr/>
            </p:nvSpPr>
            <p:spPr>
              <a:xfrm>
                <a:off x="5533" y="3412"/>
                <a:ext cx="227" cy="227"/>
              </a:xfrm>
              <a:prstGeom prst="rect">
                <a:avLst/>
              </a:prstGeom>
              <a:solidFill>
                <a:srgbClr val="0092A7"/>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grpSp>
      </p:gr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3"/>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79" name="Google Shape;79;p13"/>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139700" lvl="0" marL="342900" rtl="0" algn="l">
              <a:lnSpc>
                <a:spcPct val="95000"/>
              </a:lnSpc>
              <a:spcBef>
                <a:spcPts val="0"/>
              </a:spcBef>
              <a:spcAft>
                <a:spcPts val="0"/>
              </a:spcAft>
              <a:buClr>
                <a:schemeClr val="lt1"/>
              </a:buClr>
              <a:buSzPts val="3200"/>
              <a:buNone/>
            </a:pPr>
            <a:r>
              <a:t/>
            </a:r>
            <a:endParaRPr/>
          </a:p>
        </p:txBody>
      </p:sp>
      <p:pic>
        <p:nvPicPr>
          <p:cNvPr id="80" name="Google Shape;80;p13"/>
          <p:cNvPicPr preferRelativeResize="0"/>
          <p:nvPr/>
        </p:nvPicPr>
        <p:blipFill rotWithShape="1">
          <a:blip r:embed="rId3">
            <a:alphaModFix/>
          </a:blip>
          <a:srcRect b="0" l="0" r="0" t="0"/>
          <a:stretch/>
        </p:blipFill>
        <p:spPr>
          <a:xfrm>
            <a:off x="-1531938" y="-4763"/>
            <a:ext cx="12207876" cy="6867526"/>
          </a:xfrm>
          <a:prstGeom prst="rect">
            <a:avLst/>
          </a:prstGeom>
          <a:noFill/>
          <a:ln>
            <a:noFill/>
          </a:ln>
        </p:spPr>
      </p:pic>
      <p:sp>
        <p:nvSpPr>
          <p:cNvPr id="81" name="Google Shape;81;p13"/>
          <p:cNvSpPr/>
          <p:nvPr/>
        </p:nvSpPr>
        <p:spPr>
          <a:xfrm>
            <a:off x="2286000" y="4879975"/>
            <a:ext cx="4572000"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rPr b="1" i="0" lang="nl-NL" sz="1800" u="none" cap="none" strike="noStrike">
                <a:solidFill>
                  <a:schemeClr val="lt1"/>
                </a:solidFill>
                <a:latin typeface="Calibri"/>
                <a:ea typeface="Calibri"/>
                <a:cs typeface="Calibri"/>
                <a:sym typeface="Calibri"/>
              </a:rPr>
              <a:t>Judge Dr. Gerrard Boot</a:t>
            </a:r>
            <a:endParaRPr/>
          </a:p>
          <a:p>
            <a:pPr indent="0" lvl="0" marL="0" marR="0" rtl="0" algn="ctr">
              <a:spcBef>
                <a:spcPts val="0"/>
              </a:spcBef>
              <a:spcAft>
                <a:spcPts val="0"/>
              </a:spcAft>
              <a:buClr>
                <a:schemeClr val="lt1"/>
              </a:buClr>
              <a:buSzPts val="1800"/>
              <a:buFont typeface="Arial"/>
              <a:buNone/>
            </a:pPr>
            <a:r>
              <a:rPr b="1" i="0" lang="nl-NL" sz="1800" u="none" cap="none" strike="noStrike">
                <a:solidFill>
                  <a:schemeClr val="lt1"/>
                </a:solidFill>
                <a:latin typeface="Calibri"/>
                <a:ea typeface="Calibri"/>
                <a:cs typeface="Calibri"/>
                <a:sym typeface="Calibri"/>
              </a:rPr>
              <a:t>Association of Labour Court Judges</a:t>
            </a:r>
            <a:endParaRPr/>
          </a:p>
          <a:p>
            <a:pPr indent="0" lvl="0" marL="0" marR="0" rtl="0" algn="ctr">
              <a:spcBef>
                <a:spcPts val="0"/>
              </a:spcBef>
              <a:spcAft>
                <a:spcPts val="0"/>
              </a:spcAft>
              <a:buClr>
                <a:schemeClr val="lt1"/>
              </a:buClr>
              <a:buSzPts val="1800"/>
              <a:buFont typeface="Arial"/>
              <a:buNone/>
            </a:pPr>
            <a:r>
              <a:rPr b="1" i="0" lang="nl-NL" sz="1800" u="none" cap="none" strike="noStrike">
                <a:solidFill>
                  <a:schemeClr val="lt1"/>
                </a:solidFill>
                <a:latin typeface="Calibri"/>
                <a:ea typeface="Calibri"/>
                <a:cs typeface="Calibri"/>
                <a:sym typeface="Calibri"/>
              </a:rPr>
              <a:t>Netherlands</a:t>
            </a:r>
            <a:endParaRPr b="1" i="0" sz="1800" u="none" cap="none" strike="noStrike">
              <a:solidFill>
                <a:schemeClr val="lt1"/>
              </a:solidFill>
              <a:latin typeface="Calibri"/>
              <a:ea typeface="Calibri"/>
              <a:cs typeface="Calibri"/>
              <a:sym typeface="Calibri"/>
            </a:endParaRPr>
          </a:p>
        </p:txBody>
      </p:sp>
      <p:sp>
        <p:nvSpPr>
          <p:cNvPr id="82" name="Google Shape;82;p13"/>
          <p:cNvSpPr/>
          <p:nvPr/>
        </p:nvSpPr>
        <p:spPr>
          <a:xfrm>
            <a:off x="2286000" y="4511675"/>
            <a:ext cx="4572000" cy="368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FFC000"/>
              </a:buClr>
              <a:buSzPts val="1800"/>
              <a:buFont typeface="Arial"/>
              <a:buNone/>
            </a:pPr>
            <a:r>
              <a:rPr b="1" i="0" lang="nl-NL" sz="1800" u="none" cap="none" strike="noStrike">
                <a:solidFill>
                  <a:srgbClr val="FFC000"/>
                </a:solidFill>
                <a:latin typeface="Calibri"/>
                <a:ea typeface="Calibri"/>
                <a:cs typeface="Calibri"/>
                <a:sym typeface="Calibri"/>
              </a:rPr>
              <a:t>Palestrante: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4"/>
          <p:cNvSpPr txBox="1"/>
          <p:nvPr>
            <p:ph type="ctrTitle"/>
          </p:nvPr>
        </p:nvSpPr>
        <p:spPr>
          <a:xfrm>
            <a:off x="611188" y="1268413"/>
            <a:ext cx="7916862" cy="14398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nl-NL"/>
              <a:t>25 years European Association of Labour Court Judges (EALCJ)</a:t>
            </a:r>
            <a:br>
              <a:rPr lang="nl-NL"/>
            </a:br>
            <a:r>
              <a:rPr lang="nl-NL"/>
              <a:t>ENAMAT 21/23 August 2019</a:t>
            </a:r>
            <a:endParaRPr/>
          </a:p>
        </p:txBody>
      </p:sp>
      <p:sp>
        <p:nvSpPr>
          <p:cNvPr id="88" name="Google Shape;88;p14"/>
          <p:cNvSpPr txBox="1"/>
          <p:nvPr>
            <p:ph idx="1" type="subTitle"/>
          </p:nvPr>
        </p:nvSpPr>
        <p:spPr>
          <a:xfrm>
            <a:off x="611188" y="4508500"/>
            <a:ext cx="7921625" cy="360363"/>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0"/>
              </a:spcBef>
              <a:spcAft>
                <a:spcPts val="0"/>
              </a:spcAft>
              <a:buClr>
                <a:schemeClr val="lt1"/>
              </a:buClr>
              <a:buSzPts val="2000"/>
              <a:buNone/>
            </a:pPr>
            <a:r>
              <a:rPr lang="nl-NL"/>
              <a:t>Prof. Gerrard C. Boot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5"/>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presentation</a:t>
            </a:r>
            <a:endParaRPr/>
          </a:p>
        </p:txBody>
      </p:sp>
      <p:sp>
        <p:nvSpPr>
          <p:cNvPr id="94" name="Google Shape;94;p15"/>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Prof. Gerrard C. Boot</a:t>
            </a:r>
            <a:endParaRPr/>
          </a:p>
          <a:p>
            <a:pPr indent="-342900" lvl="0" marL="342900" rtl="0" algn="l">
              <a:lnSpc>
                <a:spcPct val="95000"/>
              </a:lnSpc>
              <a:spcBef>
                <a:spcPts val="0"/>
              </a:spcBef>
              <a:spcAft>
                <a:spcPts val="0"/>
              </a:spcAft>
              <a:buClr>
                <a:schemeClr val="lt1"/>
              </a:buClr>
              <a:buSzPts val="3200"/>
              <a:buChar char="-"/>
            </a:pPr>
            <a:r>
              <a:rPr lang="nl-NL"/>
              <a:t>Judge Court of Appeal Amsterdam (Netherlands)</a:t>
            </a:r>
            <a:endParaRPr/>
          </a:p>
          <a:p>
            <a:pPr indent="-342900" lvl="0" marL="342900" rtl="0" algn="l">
              <a:lnSpc>
                <a:spcPct val="95000"/>
              </a:lnSpc>
              <a:spcBef>
                <a:spcPts val="0"/>
              </a:spcBef>
              <a:spcAft>
                <a:spcPts val="0"/>
              </a:spcAft>
              <a:buClr>
                <a:schemeClr val="lt1"/>
              </a:buClr>
              <a:buSzPts val="3200"/>
              <a:buChar char="-"/>
            </a:pPr>
            <a:r>
              <a:rPr lang="nl-NL"/>
              <a:t>Secretary general EALCJ</a:t>
            </a:r>
            <a:endParaRPr/>
          </a:p>
          <a:p>
            <a:pPr indent="-342900" lvl="0" marL="342900" rtl="0" algn="l">
              <a:lnSpc>
                <a:spcPct val="95000"/>
              </a:lnSpc>
              <a:spcBef>
                <a:spcPts val="0"/>
              </a:spcBef>
              <a:spcAft>
                <a:spcPts val="0"/>
              </a:spcAft>
              <a:buClr>
                <a:schemeClr val="lt1"/>
              </a:buClr>
              <a:buSzPts val="3200"/>
              <a:buChar char="-"/>
            </a:pPr>
            <a:r>
              <a:rPr lang="nl-NL"/>
              <a:t>Professor Labour Law, University Leiden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6"/>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EALCJ</a:t>
            </a:r>
            <a:endParaRPr/>
          </a:p>
        </p:txBody>
      </p:sp>
      <p:sp>
        <p:nvSpPr>
          <p:cNvPr id="100" name="Google Shape;100;p16"/>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European Association of Labour Court Judges: private organisation</a:t>
            </a:r>
            <a:endParaRPr/>
          </a:p>
          <a:p>
            <a:pPr indent="-342900" lvl="0" marL="342900" rtl="0" algn="l">
              <a:lnSpc>
                <a:spcPct val="95000"/>
              </a:lnSpc>
              <a:spcBef>
                <a:spcPts val="0"/>
              </a:spcBef>
              <a:spcAft>
                <a:spcPts val="0"/>
              </a:spcAft>
              <a:buClr>
                <a:schemeClr val="lt1"/>
              </a:buClr>
              <a:buSzPts val="3200"/>
              <a:buChar char="-"/>
            </a:pPr>
            <a:r>
              <a:rPr lang="nl-NL"/>
              <a:t>First conference Bath, UK, 1996</a:t>
            </a:r>
            <a:endParaRPr/>
          </a:p>
          <a:p>
            <a:pPr indent="-342900" lvl="0" marL="342900" rtl="0" algn="l">
              <a:lnSpc>
                <a:spcPct val="95000"/>
              </a:lnSpc>
              <a:spcBef>
                <a:spcPts val="0"/>
              </a:spcBef>
              <a:spcAft>
                <a:spcPts val="0"/>
              </a:spcAft>
              <a:buClr>
                <a:schemeClr val="lt1"/>
              </a:buClr>
              <a:buSzPts val="3200"/>
              <a:buChar char="-"/>
            </a:pPr>
            <a:r>
              <a:rPr lang="nl-NL"/>
              <a:t>Aim: Forum for the exchange of information in the fields of labour law</a:t>
            </a:r>
            <a:endParaRPr/>
          </a:p>
          <a:p>
            <a:pPr indent="-342900" lvl="0" marL="342900" rtl="0" algn="l">
              <a:lnSpc>
                <a:spcPct val="95000"/>
              </a:lnSpc>
              <a:spcBef>
                <a:spcPts val="0"/>
              </a:spcBef>
              <a:spcAft>
                <a:spcPts val="0"/>
              </a:spcAft>
              <a:buClr>
                <a:schemeClr val="lt1"/>
              </a:buClr>
              <a:buSzPts val="3200"/>
              <a:buChar char="-"/>
            </a:pPr>
            <a:r>
              <a:rPr lang="nl-NL"/>
              <a:t>Members: judges (2 or 3 per country) of the (27) different EU-countries and EFTA-countries (like Norway and Iceland)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17"/>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Practice</a:t>
            </a:r>
            <a:endParaRPr/>
          </a:p>
        </p:txBody>
      </p:sp>
      <p:sp>
        <p:nvSpPr>
          <p:cNvPr id="106" name="Google Shape;106;p17"/>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Organisation of a 3 day-conference every year, everytime in a different country, about a subject which is interesting for all participating members</a:t>
            </a:r>
            <a:endParaRPr/>
          </a:p>
          <a:p>
            <a:pPr indent="-342900" lvl="0" marL="342900" rtl="0" algn="l">
              <a:lnSpc>
                <a:spcPct val="95000"/>
              </a:lnSpc>
              <a:spcBef>
                <a:spcPts val="0"/>
              </a:spcBef>
              <a:spcAft>
                <a:spcPts val="0"/>
              </a:spcAft>
              <a:buClr>
                <a:schemeClr val="lt1"/>
              </a:buClr>
              <a:buSzPts val="3200"/>
              <a:buChar char="-"/>
            </a:pPr>
            <a:r>
              <a:rPr lang="nl-NL"/>
              <a:t>Questionnaire prepared in advance; answers by all participants given in advance. Summary of the answers sent to all participants in advance. Discussions (main lecture and 4 technical sessions) about this.</a:t>
            </a:r>
            <a:endParaRPr/>
          </a:p>
          <a:p>
            <a:pPr indent="-342900" lvl="0" marL="342900" rtl="0" algn="l">
              <a:lnSpc>
                <a:spcPct val="95000"/>
              </a:lnSpc>
              <a:spcBef>
                <a:spcPts val="0"/>
              </a:spcBef>
              <a:spcAft>
                <a:spcPts val="0"/>
              </a:spcAft>
              <a:buClr>
                <a:schemeClr val="lt1"/>
              </a:buClr>
              <a:buSzPts val="3200"/>
              <a:buChar char="-"/>
            </a:pPr>
            <a:r>
              <a:rPr lang="nl-NL"/>
              <a:t>Partner of EU Judicial Training Network.</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Google Shape;111;p18"/>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Subjects</a:t>
            </a:r>
            <a:endParaRPr/>
          </a:p>
        </p:txBody>
      </p:sp>
      <p:sp>
        <p:nvSpPr>
          <p:cNvPr id="112" name="Google Shape;112;p18"/>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Which subjects are interesting to discuss? Subjects which have to do with the laws in every country. Sometimes subjects directly influenced by EU-law (f.e provisions about discrimination or the transfer of undertakings), sometimes subjects which are different in every country, but useful to compare.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19"/>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EU-law</a:t>
            </a:r>
            <a:endParaRPr/>
          </a:p>
        </p:txBody>
      </p:sp>
      <p:sp>
        <p:nvSpPr>
          <p:cNvPr id="118" name="Google Shape;118;p19"/>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EU-treaties and the EU Charter on fundamental Rights. Directly applicable</a:t>
            </a:r>
            <a:endParaRPr/>
          </a:p>
          <a:p>
            <a:pPr indent="-342900" lvl="0" marL="342900" rtl="0" algn="l">
              <a:lnSpc>
                <a:spcPct val="95000"/>
              </a:lnSpc>
              <a:spcBef>
                <a:spcPts val="0"/>
              </a:spcBef>
              <a:spcAft>
                <a:spcPts val="0"/>
              </a:spcAft>
              <a:buClr>
                <a:schemeClr val="lt1"/>
              </a:buClr>
              <a:buSzPts val="3200"/>
              <a:buChar char="-"/>
            </a:pPr>
            <a:r>
              <a:rPr lang="nl-NL"/>
              <a:t>Directives. Must be implemented by members states, but if this is done insufficiently, judges of members states are obliged to apply national rules ‘according to the EU directive’. </a:t>
            </a:r>
            <a:endParaRPr/>
          </a:p>
          <a:p>
            <a:pPr indent="-342900" lvl="0" marL="342900" rtl="0" algn="l">
              <a:lnSpc>
                <a:spcPct val="95000"/>
              </a:lnSpc>
              <a:spcBef>
                <a:spcPts val="0"/>
              </a:spcBef>
              <a:spcAft>
                <a:spcPts val="0"/>
              </a:spcAft>
              <a:buClr>
                <a:schemeClr val="lt1"/>
              </a:buClr>
              <a:buSzPts val="3200"/>
              <a:buChar char="-"/>
            </a:pPr>
            <a:r>
              <a:rPr lang="nl-NL"/>
              <a:t>Regulations. Directly applicable. Mainly on the field of social security law (and not labour law). So national judges can apply EU-treaty, Charter and directives more or less directly if there are EU rules in this field.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0"/>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Application of EU law</a:t>
            </a:r>
            <a:endParaRPr/>
          </a:p>
        </p:txBody>
      </p:sp>
      <p:sp>
        <p:nvSpPr>
          <p:cNvPr id="124" name="Google Shape;124;p20"/>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The European Court of Justice (ECJ), Luxembourg, clarifies the meaning of the EU Treaty, Charter, Directives or Regulations</a:t>
            </a:r>
            <a:endParaRPr/>
          </a:p>
          <a:p>
            <a:pPr indent="-342900" lvl="0" marL="342900" rtl="0" algn="l">
              <a:lnSpc>
                <a:spcPct val="95000"/>
              </a:lnSpc>
              <a:spcBef>
                <a:spcPts val="0"/>
              </a:spcBef>
              <a:spcAft>
                <a:spcPts val="0"/>
              </a:spcAft>
              <a:buClr>
                <a:schemeClr val="lt1"/>
              </a:buClr>
              <a:buSzPts val="3200"/>
              <a:buChar char="-"/>
            </a:pPr>
            <a:r>
              <a:rPr lang="nl-NL"/>
              <a:t>So normally a national judge will follow the clarification or explanation the ECJ once has given</a:t>
            </a:r>
            <a:endParaRPr/>
          </a:p>
          <a:p>
            <a:pPr indent="-342900" lvl="0" marL="342900" rtl="0" algn="l">
              <a:lnSpc>
                <a:spcPct val="95000"/>
              </a:lnSpc>
              <a:spcBef>
                <a:spcPts val="0"/>
              </a:spcBef>
              <a:spcAft>
                <a:spcPts val="0"/>
              </a:spcAft>
              <a:buClr>
                <a:schemeClr val="lt1"/>
              </a:buClr>
              <a:buSzPts val="3200"/>
              <a:buChar char="-"/>
            </a:pPr>
            <a:r>
              <a:rPr lang="nl-NL"/>
              <a:t>Apart from the EU, there is the European Convention on Human Rights, applicable to European Council (40+-countries) with the Strassbourg-Court. Not directly applicable.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1"/>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Example 1</a:t>
            </a:r>
            <a:endParaRPr/>
          </a:p>
        </p:txBody>
      </p:sp>
      <p:sp>
        <p:nvSpPr>
          <p:cNvPr id="130" name="Google Shape;130;p21"/>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Untill 1987, according to Dutch law, maried women were not entitled to an extended unemployment allowance. The ECJ decided that this was a forbidden form of men/women discrimination. Dutch law was adapted.</a:t>
            </a:r>
            <a:endParaRPr/>
          </a:p>
          <a:p>
            <a:pPr indent="-139700" lvl="0" marL="342900" rtl="0" algn="l">
              <a:lnSpc>
                <a:spcPct val="95000"/>
              </a:lnSpc>
              <a:spcBef>
                <a:spcPts val="0"/>
              </a:spcBef>
              <a:spcAft>
                <a:spcPts val="0"/>
              </a:spcAft>
              <a:buClr>
                <a:schemeClr val="lt1"/>
              </a:buClr>
              <a:buSzPts val="32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2"/>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Example 2</a:t>
            </a:r>
            <a:endParaRPr/>
          </a:p>
        </p:txBody>
      </p:sp>
      <p:sp>
        <p:nvSpPr>
          <p:cNvPr id="136" name="Google Shape;136;p22"/>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According to a German law (dating from the 1920’s), for the calculation of the term of notice, the years of ancienity of the employee before his/her 25 years, were not taken into account. The ECJ decided that this was a forbiden form of age discrimination, because there was no objective justification for the different treatment of younger people. Different EU countries, which had simular law provisions, changed there laws.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3"/>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Example 3</a:t>
            </a:r>
            <a:endParaRPr/>
          </a:p>
        </p:txBody>
      </p:sp>
      <p:sp>
        <p:nvSpPr>
          <p:cNvPr id="142" name="Google Shape;142;p23"/>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Which adaptations must be made to a handicapped employee? When is such an adaptation ‘reasonable’? What is a handicapped employee (in this sense)? ECJ gave quite a broad definition (also because the EU signed the UN-treaty on this subject).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4"/>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Example 4</a:t>
            </a:r>
            <a:endParaRPr/>
          </a:p>
        </p:txBody>
      </p:sp>
      <p:sp>
        <p:nvSpPr>
          <p:cNvPr id="148" name="Google Shape;148;p24"/>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In case of an transfer of undertakings (TUPE) all employees working are automatically transferred to the acquirer. When is an undertaking sufficiently independent to be considered as ‘ undertaking’? The ECJ developed rules of thump, to answer these questions. A quite broad definition is used.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5"/>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Subjects of conferences</a:t>
            </a:r>
            <a:endParaRPr/>
          </a:p>
        </p:txBody>
      </p:sp>
      <p:sp>
        <p:nvSpPr>
          <p:cNvPr id="154" name="Google Shape;154;p25"/>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2019: international road transport. Huge difference of costs between founding EU-countries (like Germany or Austria) en newer countries (like former East European). Which law is applicable on a truckdriver who drives from Hungary via Austria to Germany? Rome I convention leaves some questions unanswered. Tension between employee protection (‘old EU’) and economic interests (‘new EU’).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6"/>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2018: Access to Justice</a:t>
            </a:r>
            <a:endParaRPr/>
          </a:p>
        </p:txBody>
      </p:sp>
      <p:sp>
        <p:nvSpPr>
          <p:cNvPr id="160" name="Google Shape;160;p26"/>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Which financial, legal and psycholigical barriers employees are faced with in your country to start a legal procedure?</a:t>
            </a:r>
            <a:endParaRPr/>
          </a:p>
          <a:p>
            <a:pPr indent="-342900" lvl="0" marL="342900" rtl="0" algn="l">
              <a:lnSpc>
                <a:spcPct val="95000"/>
              </a:lnSpc>
              <a:spcBef>
                <a:spcPts val="0"/>
              </a:spcBef>
              <a:spcAft>
                <a:spcPts val="0"/>
              </a:spcAft>
              <a:buClr>
                <a:schemeClr val="lt1"/>
              </a:buClr>
              <a:buSzPts val="3200"/>
              <a:buChar char="-"/>
            </a:pPr>
            <a:r>
              <a:rPr lang="nl-NL"/>
              <a:t>F.e in Norway an employee is almost forced to use the trade union. If you start a procedure on your own and loose, you risk to have to pay the very high legal costs of the employer. </a:t>
            </a:r>
            <a:endParaRPr/>
          </a:p>
          <a:p>
            <a:pPr indent="-342900" lvl="0" marL="342900" rtl="0" algn="l">
              <a:lnSpc>
                <a:spcPct val="95000"/>
              </a:lnSpc>
              <a:spcBef>
                <a:spcPts val="0"/>
              </a:spcBef>
              <a:spcAft>
                <a:spcPts val="0"/>
              </a:spcAft>
              <a:buClr>
                <a:schemeClr val="lt1"/>
              </a:buClr>
              <a:buSzPts val="3200"/>
              <a:buChar char="-"/>
            </a:pPr>
            <a:r>
              <a:rPr lang="nl-NL"/>
              <a:t>Some countries are very effective in Alt. Disp. Resolution. F.e in Ireland public autorities claim minimum wages for unpaid employees.</a:t>
            </a:r>
            <a:endParaRPr/>
          </a:p>
          <a:p>
            <a:pPr indent="-139700" lvl="0" marL="342900" rtl="0" algn="l">
              <a:lnSpc>
                <a:spcPct val="95000"/>
              </a:lnSpc>
              <a:spcBef>
                <a:spcPts val="0"/>
              </a:spcBef>
              <a:spcAft>
                <a:spcPts val="0"/>
              </a:spcAft>
              <a:buClr>
                <a:schemeClr val="lt1"/>
              </a:buClr>
              <a:buSzPts val="32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27"/>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2017: Working abroad</a:t>
            </a:r>
            <a:endParaRPr/>
          </a:p>
        </p:txBody>
      </p:sp>
      <p:sp>
        <p:nvSpPr>
          <p:cNvPr id="166" name="Google Shape;166;p27"/>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The EU is based on the free movement of employees within the 27 countries. But which practical problems you are faced with if you work abroad? If an employee works abroad, does he/she in reality starts legal procedures? Which judge is entitled to handle the case? This has to do with the EU Brussels I Bis convention. Is it applied in all countries in the same way?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28"/>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2016: Too young or to old?</a:t>
            </a:r>
            <a:endParaRPr/>
          </a:p>
        </p:txBody>
      </p:sp>
      <p:sp>
        <p:nvSpPr>
          <p:cNvPr id="172" name="Google Shape;172;p28"/>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Young employees are often lower paid for there work. For older employees it is often difficult to get a job. </a:t>
            </a:r>
            <a:endParaRPr/>
          </a:p>
          <a:p>
            <a:pPr indent="-342900" lvl="0" marL="342900" rtl="0" algn="l">
              <a:lnSpc>
                <a:spcPct val="95000"/>
              </a:lnSpc>
              <a:spcBef>
                <a:spcPts val="0"/>
              </a:spcBef>
              <a:spcAft>
                <a:spcPts val="0"/>
              </a:spcAft>
              <a:buClr>
                <a:schemeClr val="lt1"/>
              </a:buClr>
              <a:buSzPts val="3200"/>
              <a:buChar char="-"/>
            </a:pPr>
            <a:r>
              <a:rPr lang="nl-NL"/>
              <a:t>Which forms of age discrimination you, as a judge, are faced with? F.e.: is there something as ‘demotion’ for older employees, if they can’t work as fast or as strong as before?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29"/>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2015: Workers rights vs business</a:t>
            </a:r>
            <a:endParaRPr/>
          </a:p>
        </p:txBody>
      </p:sp>
      <p:sp>
        <p:nvSpPr>
          <p:cNvPr id="178" name="Google Shape;178;p29"/>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The EU has different aims: open borders between 27 countries for trade (economic dimension) but also a minimum level of protection. Is it allowed to work as a ‘cheap’ worker in a more ‘expensive’ country? The ECJ decided in 2007 (Laval and Viking case) that the protection of the national minimum wage is allowed. But also for ‘independant’ workers (like Uber drivers)?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30"/>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2014: Jurisprudence of ECJ</a:t>
            </a:r>
            <a:endParaRPr/>
          </a:p>
        </p:txBody>
      </p:sp>
      <p:sp>
        <p:nvSpPr>
          <p:cNvPr id="184" name="Google Shape;184;p30"/>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Which decisions of the ECJ really helped you (and your country) and which verdicts were a ‘hindrance’? </a:t>
            </a:r>
            <a:endParaRPr/>
          </a:p>
          <a:p>
            <a:pPr indent="-342900" lvl="0" marL="342900" rtl="0" algn="l">
              <a:lnSpc>
                <a:spcPct val="95000"/>
              </a:lnSpc>
              <a:spcBef>
                <a:spcPts val="0"/>
              </a:spcBef>
              <a:spcAft>
                <a:spcPts val="0"/>
              </a:spcAft>
              <a:buClr>
                <a:schemeClr val="lt1"/>
              </a:buClr>
              <a:buSzPts val="3200"/>
              <a:buChar char="-"/>
            </a:pPr>
            <a:r>
              <a:rPr lang="nl-NL"/>
              <a:t>F.e.: Directive Transfer of Undertakings gives employees protection (man/woman follows work) but in difficult economic situations can prevent ‘enterpreneurs’ to continue work (because they get all employees with the existing salaries automatically). Sometimes anti-age discrimination is considered to be to severe.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31"/>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2013: Independant workers </a:t>
            </a:r>
            <a:endParaRPr/>
          </a:p>
        </p:txBody>
      </p:sp>
      <p:sp>
        <p:nvSpPr>
          <p:cNvPr id="190" name="Google Shape;190;p31"/>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Freedom or enslavement?</a:t>
            </a:r>
            <a:endParaRPr/>
          </a:p>
          <a:p>
            <a:pPr indent="-342900" lvl="0" marL="342900" rtl="0" algn="l">
              <a:lnSpc>
                <a:spcPct val="95000"/>
              </a:lnSpc>
              <a:spcBef>
                <a:spcPts val="0"/>
              </a:spcBef>
              <a:spcAft>
                <a:spcPts val="0"/>
              </a:spcAft>
              <a:buClr>
                <a:schemeClr val="lt1"/>
              </a:buClr>
              <a:buSzPts val="3200"/>
              <a:buChar char="-"/>
            </a:pPr>
            <a:r>
              <a:rPr lang="nl-NL"/>
              <a:t>When is somebody considered to be a (real) employee, and when a (real) independant worker? There is no general EU-definition of an employee. National countries have there own rules, also on taxe regime and social security. On the other hand: the ‘uberisation’ of work is international.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32"/>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Before these years…</a:t>
            </a:r>
            <a:endParaRPr/>
          </a:p>
        </p:txBody>
      </p:sp>
      <p:sp>
        <p:nvSpPr>
          <p:cNvPr id="196" name="Google Shape;196;p32"/>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Conferences about equal treatment, marginal workers. Harassment and violance at work and collective agreements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33"/>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What have I learned at EALCJ?</a:t>
            </a:r>
            <a:endParaRPr/>
          </a:p>
        </p:txBody>
      </p:sp>
      <p:sp>
        <p:nvSpPr>
          <p:cNvPr id="202" name="Google Shape;202;p33"/>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Different judges, supreme court (f.e Italy, Finland), senior (most countries) but also junior (Former East European, like Hungary)</a:t>
            </a:r>
            <a:endParaRPr/>
          </a:p>
          <a:p>
            <a:pPr indent="-342900" lvl="0" marL="342900" rtl="0" algn="l">
              <a:lnSpc>
                <a:spcPct val="95000"/>
              </a:lnSpc>
              <a:spcBef>
                <a:spcPts val="0"/>
              </a:spcBef>
              <a:spcAft>
                <a:spcPts val="0"/>
              </a:spcAft>
              <a:buClr>
                <a:schemeClr val="lt1"/>
              </a:buClr>
              <a:buSzPts val="3200"/>
              <a:buChar char="-"/>
            </a:pPr>
            <a:r>
              <a:rPr lang="nl-NL"/>
              <a:t>Exchange of practice is very useful: you think that your way of dealing with cases is ‘the natural’ way, but other ways can work very well too!</a:t>
            </a:r>
            <a:endParaRPr/>
          </a:p>
          <a:p>
            <a:pPr indent="-342900" lvl="0" marL="342900" rtl="0" algn="l">
              <a:lnSpc>
                <a:spcPct val="95000"/>
              </a:lnSpc>
              <a:spcBef>
                <a:spcPts val="0"/>
              </a:spcBef>
              <a:spcAft>
                <a:spcPts val="0"/>
              </a:spcAft>
              <a:buClr>
                <a:schemeClr val="lt1"/>
              </a:buClr>
              <a:buSzPts val="3200"/>
              <a:buChar char="-"/>
            </a:pPr>
            <a:r>
              <a:rPr lang="nl-NL"/>
              <a:t>Discussions among judges are special! We are neutral, have no political objectives (or represent the employee or the employers side)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34"/>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Practical things</a:t>
            </a:r>
            <a:endParaRPr/>
          </a:p>
        </p:txBody>
      </p:sp>
      <p:sp>
        <p:nvSpPr>
          <p:cNvPr id="208" name="Google Shape;208;p34"/>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EALCJ is a private organisation. We have no structural financial support. Sometimes EU has funded a conference, but most are paid by the particpants (with some help of there home country) and with the help of the host/receiving country (f.e. free use of a court building during the conference, sometimes some meals).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35"/>
          <p:cNvSpPr txBox="1"/>
          <p:nvPr>
            <p:ph type="title"/>
          </p:nvPr>
        </p:nvSpPr>
        <p:spPr>
          <a:xfrm>
            <a:off x="468313" y="333375"/>
            <a:ext cx="8135937" cy="63341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Future</a:t>
            </a:r>
            <a:endParaRPr/>
          </a:p>
        </p:txBody>
      </p:sp>
      <p:sp>
        <p:nvSpPr>
          <p:cNvPr id="214" name="Google Shape;214;p35"/>
          <p:cNvSpPr txBox="1"/>
          <p:nvPr>
            <p:ph idx="1" type="body"/>
          </p:nvPr>
        </p:nvSpPr>
        <p:spPr>
          <a:xfrm>
            <a:off x="468313" y="1268413"/>
            <a:ext cx="8135937" cy="4608512"/>
          </a:xfrm>
          <a:prstGeom prst="rect">
            <a:avLst/>
          </a:prstGeom>
          <a:noFill/>
          <a:ln>
            <a:noFill/>
          </a:ln>
        </p:spPr>
        <p:txBody>
          <a:bodyPr anchorCtr="0" anchor="t" bIns="45700" lIns="91425" spcFirstLastPara="1" rIns="91425" wrap="square" tIns="45700">
            <a:noAutofit/>
          </a:bodyPr>
          <a:lstStyle/>
          <a:p>
            <a:pPr indent="-342900" lvl="0" marL="342900" rtl="0" algn="l">
              <a:lnSpc>
                <a:spcPct val="95000"/>
              </a:lnSpc>
              <a:spcBef>
                <a:spcPts val="0"/>
              </a:spcBef>
              <a:spcAft>
                <a:spcPts val="0"/>
              </a:spcAft>
              <a:buClr>
                <a:schemeClr val="lt1"/>
              </a:buClr>
              <a:buSzPts val="3200"/>
              <a:buChar char="-"/>
            </a:pPr>
            <a:r>
              <a:rPr lang="nl-NL"/>
              <a:t>As the position of the UK is uncertain, and because of the (near pension)age of the founding UK-members, the administration of the EALCJ will be transfered to the Netherlands (possibly with some support of Leiden University).   </a:t>
            </a:r>
            <a:endParaRPr/>
          </a:p>
          <a:p>
            <a:pPr indent="-342900" lvl="0" marL="342900" rtl="0" algn="l">
              <a:lnSpc>
                <a:spcPct val="95000"/>
              </a:lnSpc>
              <a:spcBef>
                <a:spcPts val="0"/>
              </a:spcBef>
              <a:spcAft>
                <a:spcPts val="0"/>
              </a:spcAft>
              <a:buClr>
                <a:schemeClr val="lt1"/>
              </a:buClr>
              <a:buSzPts val="3200"/>
              <a:buChar char="-"/>
            </a:pPr>
            <a:r>
              <a:rPr lang="nl-NL"/>
              <a:t>For the University the naswers on the questionnaires are interesting from a comparative law-point of view</a:t>
            </a:r>
            <a:endParaRPr/>
          </a:p>
        </p:txBody>
      </p:sp>
    </p:spTree>
  </p:cSld>
  <p:clrMapOvr>
    <a:masterClrMapping/>
  </p:clrMapOvr>
</p:sld>
</file>

<file path=ppt/theme/theme1.xml><?xml version="1.0" encoding="utf-8"?>
<a:theme xmlns:a="http://schemas.openxmlformats.org/drawingml/2006/main" xmlns:r="http://schemas.openxmlformats.org/officeDocument/2006/relationships" name="LEI sjabloon blauw_EN">
  <a:themeElements>
    <a:clrScheme name="LEI sjabloon blauw_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